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48" r:id="rId5"/>
    <p:sldMasterId id="2147483681" r:id="rId6"/>
    <p:sldMasterId id="2147483662" r:id="rId7"/>
    <p:sldMasterId id="2147483737" r:id="rId8"/>
  </p:sldMasterIdLst>
  <p:notesMasterIdLst>
    <p:notesMasterId r:id="rId24"/>
  </p:notesMasterIdLst>
  <p:handoutMasterIdLst>
    <p:handoutMasterId r:id="rId25"/>
  </p:handoutMasterIdLst>
  <p:sldIdLst>
    <p:sldId id="273" r:id="rId9"/>
    <p:sldId id="261" r:id="rId10"/>
    <p:sldId id="269" r:id="rId11"/>
    <p:sldId id="270" r:id="rId12"/>
    <p:sldId id="271" r:id="rId13"/>
    <p:sldId id="272" r:id="rId14"/>
    <p:sldId id="262" r:id="rId15"/>
    <p:sldId id="264" r:id="rId16"/>
    <p:sldId id="265" r:id="rId17"/>
    <p:sldId id="260" r:id="rId18"/>
    <p:sldId id="284" r:id="rId19"/>
    <p:sldId id="263" r:id="rId20"/>
    <p:sldId id="266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1C6"/>
    <a:srgbClr val="F0F0F0"/>
    <a:srgbClr val="39B54A"/>
    <a:srgbClr val="FF6DB3"/>
    <a:srgbClr val="1E2938"/>
    <a:srgbClr val="336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1894" autoAdjust="0"/>
  </p:normalViewPr>
  <p:slideViewPr>
    <p:cSldViewPr snapToGrid="0" showGuides="1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BC2305-9043-45AE-B8A1-6062D5039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78E2A-85D5-4000-9B88-C859F52C6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DE46C-81A1-43FB-B8E4-2C816F921C1C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B4D7C-FE5D-4098-B2E3-E316DB9314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8A0E0-112E-4F75-AC4A-C0B7F1AD58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E16A-B08D-4117-9FC3-8F9667F45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24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2EB95-E92B-4DBE-A5E5-BAD87330878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67C96-DDCA-4867-8F69-39EABFA21D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4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B9FF4-5E5F-4912-946D-1F8AA7DD0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0" y="5010150"/>
            <a:ext cx="10096500" cy="92075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15329-8D3B-422F-AA3D-157CACBFF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0" y="6022975"/>
            <a:ext cx="10096500" cy="44767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E73B6-12C8-4526-AFDD-485DCDEC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A7DF-AC95-4A3E-9FF1-D1EEF9A9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EF6D-8758-44B9-80C1-865573FC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6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92F6-2683-48CC-8D7E-FE38C1BC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47D80-7253-4EDA-AC92-046C9252F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E2FBC-BD33-408B-A4B8-F549EEAF3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1533F-CF3A-438B-BDD0-C62361C2B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458CD-9CDB-4739-8458-48D272DEE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8DC93-E93F-4A50-ADB0-9EE2165C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FA520-E658-463E-8A0D-EE534D40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E62E8-6627-457B-A399-6940743B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7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7B8F-BB4C-438E-B20F-B5D22093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52D7C-535C-4791-95A0-0ADE1FE26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2D6CD-AAE4-4950-A472-5746151E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611B8-5EF5-4CC9-BA21-964C17E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7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2286C-FC05-4E04-B5E3-BAF73890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94715-CAD1-456B-9E7F-03949E56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30D97-ACB7-42B4-A0E1-206D3314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3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71DCB-E1BF-4CD2-A3C6-46F9F238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DB849-A401-466F-9204-F0A3908C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75B32-3BAE-4777-9C23-54E1D0079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C40EE-1B75-458D-AF59-CAC04EF0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A8C00-828C-4B27-9216-79AC88D6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9B04-31F5-442A-B35E-A7B7E884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96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6A52-C5F1-4FC3-A378-45755CEC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12394-5379-4E31-8506-206BAB030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5D635-F5A6-441F-BBC9-678B1615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8000F-4965-4CE3-BF8F-EC9FC295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8240B-235F-46A0-8537-3D038A5C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4CB97-83FB-4ABC-AA99-0D55D6D0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6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B9C4145-F84D-4985-AE20-016357391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A6F6E68-BF93-4265-B2DF-98F716E7FE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2A55D55-B335-4683-A354-1F2DC2F6B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3DA863-C1C5-46EF-9766-423ABF6AC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20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2AA8B49-36D3-4791-90CF-8AE7551A5E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07330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6493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52771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1871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95722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30926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59579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5760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9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81356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70016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7409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00697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6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9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1EA3-7A44-46A8-ADD1-49A86819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A95B-E3CE-4DF9-A937-352579E07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9E0A1-A234-4723-9A8B-9953B074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0E8EE-0E90-43CC-8FE4-FA9250EA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8176-4163-4C33-836A-76EB72B1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3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7676-EC29-4165-8827-31A796A5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6C2F3-3146-4BA4-BB45-307B565E5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36B48-EF6E-4251-B29E-53E1ECFC0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EBFFA-A3D5-4A79-B1BA-2B6B1290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23E26-DC40-4545-BC3B-1806EBB0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F3FAA-2A19-4F15-8EC3-24BC48AE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1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2A17C0-CB34-4E70-B05D-441906BC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CAE9C-F4E8-4259-8A6C-F5AE76F82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2FBD9-ADFB-4D9B-AF79-E21F43A5B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A8159-6B10-4896-B6E2-2809ECD1D84D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027E-6F89-462F-94DD-00F66DAFD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929C0-CADC-4330-89DB-01C0DFA67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9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736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2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872310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3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121009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(5-2): مساحة السطح - القوانين الجبرية لمساحة السطح "الحصة الثانية"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03695BD-248D-F456-1EC6-2A4F87683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76A3F-AE5E-3492-C127-DBF03C240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0" t="11127" r="15693" b="23685"/>
          <a:stretch/>
        </p:blipFill>
        <p:spPr>
          <a:xfrm>
            <a:off x="7662453" y="2665513"/>
            <a:ext cx="4128052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9242.png" descr="IMG_9242.png"/>
          <p:cNvPicPr>
            <a:picLocks noChangeAspect="1"/>
          </p:cNvPicPr>
          <p:nvPr/>
        </p:nvPicPr>
        <p:blipFill>
          <a:blip r:embed="rId2"/>
          <a:srcRect t="10452" b="1045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FBEBB2-19B0-72F7-9F76-BF946FF4339B}"/>
              </a:ext>
            </a:extLst>
          </p:cNvPr>
          <p:cNvSpPr/>
          <p:nvPr/>
        </p:nvSpPr>
        <p:spPr>
          <a:xfrm>
            <a:off x="10396330" y="53009"/>
            <a:ext cx="954157" cy="927652"/>
          </a:xfrm>
          <a:prstGeom prst="rect">
            <a:avLst/>
          </a:prstGeom>
          <a:solidFill>
            <a:srgbClr val="F7B1C6"/>
          </a:solidFill>
          <a:ln w="12700" cap="flat">
            <a:solidFill>
              <a:srgbClr val="F7B1C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2B80AD-05BF-3E2B-D155-2540F61FC2CD}"/>
              </a:ext>
            </a:extLst>
          </p:cNvPr>
          <p:cNvSpPr/>
          <p:nvPr/>
        </p:nvSpPr>
        <p:spPr>
          <a:xfrm>
            <a:off x="9409043" y="2981740"/>
            <a:ext cx="927653" cy="993913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56AEC7-B8FE-D8D5-DF38-FD01B02EC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3" t="11916" r="10421" b="24125"/>
          <a:stretch/>
        </p:blipFill>
        <p:spPr>
          <a:xfrm>
            <a:off x="808384" y="2345634"/>
            <a:ext cx="7639878" cy="392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6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142304-46A4-C790-B885-27A674D4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0714" y="339240"/>
            <a:ext cx="2698888" cy="80707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ar-KW" b="1" dirty="0">
                <a:solidFill>
                  <a:schemeClr val="accent4"/>
                </a:solidFill>
              </a:rPr>
              <a:t>صفحة 190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B3EA5-E99D-254E-4C37-BD5A8E90F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97" y="356349"/>
            <a:ext cx="8811477" cy="63558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9327F9-3113-42E8-0316-A4E9FF252582}"/>
              </a:ext>
            </a:extLst>
          </p:cNvPr>
          <p:cNvSpPr txBox="1"/>
          <p:nvPr/>
        </p:nvSpPr>
        <p:spPr>
          <a:xfrm>
            <a:off x="6345638" y="4469392"/>
            <a:ext cx="301972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مساحة المربع = ل × ل</a:t>
            </a:r>
            <a:endParaRPr lang="ar-KW" sz="3600" b="1" baseline="38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BD030-09FA-0C6F-FF5B-2459903B9A26}"/>
              </a:ext>
            </a:extLst>
          </p:cNvPr>
          <p:cNvSpPr txBox="1"/>
          <p:nvPr/>
        </p:nvSpPr>
        <p:spPr>
          <a:xfrm>
            <a:off x="6230945" y="5220502"/>
            <a:ext cx="259074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9 × 9 = 81 سم</a:t>
            </a:r>
            <a:r>
              <a:rPr lang="ar-KW" sz="3600" b="1" baseline="3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7A9DC-92F3-6644-E936-B6035349878E}"/>
              </a:ext>
            </a:extLst>
          </p:cNvPr>
          <p:cNvSpPr txBox="1"/>
          <p:nvPr/>
        </p:nvSpPr>
        <p:spPr>
          <a:xfrm>
            <a:off x="2862472" y="5972028"/>
            <a:ext cx="681824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مساحة السطح = 81 + 198= 279 سم</a:t>
            </a:r>
            <a:r>
              <a:rPr lang="ar-KW" sz="3600" b="1" baseline="36000" dirty="0">
                <a:solidFill>
                  <a:srgbClr val="00B0F0"/>
                </a:solidFill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EBFB82-72C8-EA9A-4DD2-8E1D4B6CA8E6}"/>
              </a:ext>
            </a:extLst>
          </p:cNvPr>
          <p:cNvGrpSpPr/>
          <p:nvPr/>
        </p:nvGrpSpPr>
        <p:grpSpPr>
          <a:xfrm>
            <a:off x="2131349" y="4221174"/>
            <a:ext cx="4103161" cy="1103472"/>
            <a:chOff x="1743274" y="4766650"/>
            <a:chExt cx="4103161" cy="11034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08F70F-4211-18FB-70BD-17595EEC39DF}"/>
                </a:ext>
              </a:extLst>
            </p:cNvPr>
            <p:cNvSpPr txBox="1"/>
            <p:nvPr/>
          </p:nvSpPr>
          <p:spPr>
            <a:xfrm>
              <a:off x="1743274" y="5013146"/>
              <a:ext cx="4103161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مساحة المثلث =           × ق × ع</a:t>
              </a:r>
              <a:endParaRPr lang="ar-KW" sz="3600" b="1" baseline="38000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0F413F-20D6-3007-FF5A-B31A58588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33415" y="4766650"/>
              <a:ext cx="499915" cy="1103472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9B3870-8B74-144C-6A19-10FD85522AD9}"/>
              </a:ext>
            </a:extLst>
          </p:cNvPr>
          <p:cNvCxnSpPr>
            <a:cxnSpLocks/>
          </p:cNvCxnSpPr>
          <p:nvPr/>
        </p:nvCxnSpPr>
        <p:spPr>
          <a:xfrm>
            <a:off x="6278468" y="4686583"/>
            <a:ext cx="0" cy="902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C21531-0D7C-4C72-BDC4-E9F99C14B5E5}"/>
              </a:ext>
            </a:extLst>
          </p:cNvPr>
          <p:cNvGrpSpPr/>
          <p:nvPr/>
        </p:nvGrpSpPr>
        <p:grpSpPr>
          <a:xfrm>
            <a:off x="2348130" y="4987963"/>
            <a:ext cx="3816020" cy="1103472"/>
            <a:chOff x="2040489" y="5230693"/>
            <a:chExt cx="3816020" cy="11034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331D53-F05B-90CA-E1C0-E72F9FF32D9A}"/>
                </a:ext>
              </a:extLst>
            </p:cNvPr>
            <p:cNvSpPr txBox="1"/>
            <p:nvPr/>
          </p:nvSpPr>
          <p:spPr>
            <a:xfrm>
              <a:off x="2040489" y="5479564"/>
              <a:ext cx="3747870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   × 9 × 11 = 49,5 سم</a:t>
              </a:r>
              <a:r>
                <a:rPr lang="ar-KW" sz="3600" b="1" baseline="36000" dirty="0">
                  <a:solidFill>
                    <a:srgbClr val="FF0000"/>
                  </a:solidFill>
                </a:rPr>
                <a:t>2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971702-DA0D-5980-57F4-27A066F58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6594" y="5230693"/>
              <a:ext cx="499915" cy="110347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3D21F6B-EEA0-4300-95EC-D57417D35F1C}"/>
              </a:ext>
            </a:extLst>
          </p:cNvPr>
          <p:cNvSpPr txBox="1"/>
          <p:nvPr/>
        </p:nvSpPr>
        <p:spPr>
          <a:xfrm>
            <a:off x="783098" y="5682832"/>
            <a:ext cx="263839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(4 ×49,5 =198 )</a:t>
            </a:r>
            <a:endParaRPr lang="ar-KW" sz="3600" b="1" baseline="3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B9E876-AD0A-4DEF-BB47-8CDCBBBA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19" y="253191"/>
            <a:ext cx="8333954" cy="1329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4F8C6-940F-89C1-9038-172B167AD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26" y="3046817"/>
            <a:ext cx="11264348" cy="12571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D0AF7-5267-24B3-B4AA-8EF7EA2986E4}"/>
              </a:ext>
            </a:extLst>
          </p:cNvPr>
          <p:cNvSpPr txBox="1"/>
          <p:nvPr/>
        </p:nvSpPr>
        <p:spPr>
          <a:xfrm>
            <a:off x="6321287" y="2282783"/>
            <a:ext cx="403136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bg1"/>
                </a:solidFill>
              </a:rPr>
              <a:t>اختاري الإجابة الصحيحة:</a:t>
            </a:r>
            <a:endParaRPr lang="ar-KW" sz="3600" b="1" baseline="380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499A4D-F07F-65CE-3EDD-3C8D4F8D88D2}"/>
              </a:ext>
            </a:extLst>
          </p:cNvPr>
          <p:cNvSpPr/>
          <p:nvPr/>
        </p:nvSpPr>
        <p:spPr>
          <a:xfrm>
            <a:off x="2743200" y="3617843"/>
            <a:ext cx="547007" cy="54700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7152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C20CA4F-87B6-8170-7F7E-74C03062E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" y="1360169"/>
            <a:ext cx="11523926" cy="4782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C7983-1DD8-D375-E25D-E94D0D679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434" y="2572231"/>
            <a:ext cx="8334376" cy="1325563"/>
          </a:xfrm>
        </p:spPr>
        <p:txBody>
          <a:bodyPr>
            <a:normAutofit/>
          </a:bodyPr>
          <a:lstStyle/>
          <a:p>
            <a:pPr algn="ctr"/>
            <a:r>
              <a:rPr lang="ar-KW" sz="8000" b="1" dirty="0">
                <a:solidFill>
                  <a:schemeClr val="accent6"/>
                </a:solidFill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110089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193C13-11E6-00CB-B633-0652F25A1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6" t="16376" r="13170" b="25266"/>
          <a:stretch/>
        </p:blipFill>
        <p:spPr>
          <a:xfrm>
            <a:off x="1027043" y="3697357"/>
            <a:ext cx="6579704" cy="26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7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79ABE6-D9FE-DE0D-537A-FBD441399093}"/>
              </a:ext>
            </a:extLst>
          </p:cNvPr>
          <p:cNvSpPr/>
          <p:nvPr/>
        </p:nvSpPr>
        <p:spPr>
          <a:xfrm>
            <a:off x="1815548" y="6235148"/>
            <a:ext cx="1093304" cy="364435"/>
          </a:xfrm>
          <a:prstGeom prst="rect">
            <a:avLst/>
          </a:prstGeom>
          <a:solidFill>
            <a:srgbClr val="39B54A"/>
          </a:solidFill>
          <a:ln>
            <a:solidFill>
              <a:srgbClr val="39B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67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2D9319-56DB-4C8F-B0C0-A2583083C67A}"/>
              </a:ext>
            </a:extLst>
          </p:cNvPr>
          <p:cNvSpPr txBox="1"/>
          <p:nvPr/>
        </p:nvSpPr>
        <p:spPr>
          <a:xfrm>
            <a:off x="5400261" y="2771794"/>
            <a:ext cx="512946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Naskh Arabic UI"/>
                <a:ea typeface="+mn-ea"/>
                <a:cs typeface="Sultan bold" pitchFamily="2" charset="-78"/>
              </a:rPr>
              <a:t>ما هو قانون مساحة المثلث ؟</a:t>
            </a: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5FC6F0-6808-0367-0058-F7682F0D9AAF}"/>
              </a:ext>
            </a:extLst>
          </p:cNvPr>
          <p:cNvSpPr/>
          <p:nvPr/>
        </p:nvSpPr>
        <p:spPr>
          <a:xfrm>
            <a:off x="1583634" y="6387548"/>
            <a:ext cx="1490869" cy="364435"/>
          </a:xfrm>
          <a:prstGeom prst="rect">
            <a:avLst/>
          </a:prstGeom>
          <a:solidFill>
            <a:srgbClr val="39B54A"/>
          </a:solidFill>
          <a:ln>
            <a:solidFill>
              <a:srgbClr val="39B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966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9BF262-3D68-627B-FE2B-414F714718E2}"/>
              </a:ext>
            </a:extLst>
          </p:cNvPr>
          <p:cNvSpPr/>
          <p:nvPr/>
        </p:nvSpPr>
        <p:spPr>
          <a:xfrm>
            <a:off x="1431235" y="6380922"/>
            <a:ext cx="1504122" cy="364435"/>
          </a:xfrm>
          <a:prstGeom prst="rect">
            <a:avLst/>
          </a:prstGeom>
          <a:solidFill>
            <a:srgbClr val="39B54A"/>
          </a:solidFill>
          <a:ln>
            <a:solidFill>
              <a:srgbClr val="39B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6BB97-BFF9-7D6F-26D6-22090ADBEF74}"/>
              </a:ext>
            </a:extLst>
          </p:cNvPr>
          <p:cNvSpPr txBox="1"/>
          <p:nvPr/>
        </p:nvSpPr>
        <p:spPr>
          <a:xfrm>
            <a:off x="5486400" y="1764629"/>
            <a:ext cx="5129464" cy="26912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Naskh Arabic UI"/>
                <a:ea typeface="+mn-ea"/>
                <a:cs typeface="Sultan bold" pitchFamily="2" charset="-78"/>
              </a:rPr>
              <a:t>أوجدي ناتج: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Naskh Arabic UI"/>
                <a:cs typeface="Sultan bold" pitchFamily="2" charset="-78"/>
              </a:rPr>
              <a:t>0,5 × 99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88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0FED84-EEC0-4A2E-A2B8-4A59E98D33FC}"/>
              </a:ext>
            </a:extLst>
          </p:cNvPr>
          <p:cNvSpPr/>
          <p:nvPr/>
        </p:nvSpPr>
        <p:spPr>
          <a:xfrm>
            <a:off x="1431235" y="6380922"/>
            <a:ext cx="1504122" cy="364435"/>
          </a:xfrm>
          <a:prstGeom prst="rect">
            <a:avLst/>
          </a:prstGeom>
          <a:solidFill>
            <a:srgbClr val="39B54A"/>
          </a:solidFill>
          <a:ln>
            <a:solidFill>
              <a:srgbClr val="39B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19AF6-0F43-9B9C-0D86-F7D1E666B82B}"/>
              </a:ext>
            </a:extLst>
          </p:cNvPr>
          <p:cNvSpPr txBox="1"/>
          <p:nvPr/>
        </p:nvSpPr>
        <p:spPr>
          <a:xfrm>
            <a:off x="5459896" y="2083375"/>
            <a:ext cx="5129464" cy="26912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Naskh Arabic UI"/>
                <a:ea typeface="+mn-ea"/>
                <a:cs typeface="Sultan bold" pitchFamily="2" charset="-78"/>
              </a:rPr>
              <a:t>أوجدي ناتج: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Naskh Arabic UI"/>
                <a:cs typeface="Sultan bold" pitchFamily="2" charset="-78"/>
              </a:rPr>
              <a:t>30 ÷ 2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06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0EBC5-AB69-A9C6-0CB6-9F8948985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2" t="13105" r="17506" b="20343"/>
          <a:stretch/>
        </p:blipFill>
        <p:spPr>
          <a:xfrm>
            <a:off x="629479" y="1753628"/>
            <a:ext cx="6414052" cy="48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788A9-AD18-E9F2-4F56-702B7305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0714" y="339240"/>
            <a:ext cx="2698888" cy="80707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ar-KW" b="1" dirty="0">
                <a:solidFill>
                  <a:schemeClr val="accent4"/>
                </a:solidFill>
              </a:rPr>
              <a:t>صفحة 189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1A639-6E41-AF05-2524-196AB0E1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22" y="1074500"/>
            <a:ext cx="10495722" cy="55851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FC17A2-9C7D-E5FD-7433-8AB1CFCA003A}"/>
              </a:ext>
            </a:extLst>
          </p:cNvPr>
          <p:cNvSpPr txBox="1"/>
          <p:nvPr/>
        </p:nvSpPr>
        <p:spPr>
          <a:xfrm>
            <a:off x="5002696" y="2046311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D9DA0-63D3-8C22-5075-A75BFDC7C2BE}"/>
              </a:ext>
            </a:extLst>
          </p:cNvPr>
          <p:cNvSpPr txBox="1"/>
          <p:nvPr/>
        </p:nvSpPr>
        <p:spPr>
          <a:xfrm>
            <a:off x="6725478" y="2543268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40725-F3BE-D88C-46DC-7244CC4C600D}"/>
              </a:ext>
            </a:extLst>
          </p:cNvPr>
          <p:cNvSpPr txBox="1"/>
          <p:nvPr/>
        </p:nvSpPr>
        <p:spPr>
          <a:xfrm>
            <a:off x="3558208" y="2543268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0D79A-2F95-6EF9-0D60-20D1BDE54046}"/>
              </a:ext>
            </a:extLst>
          </p:cNvPr>
          <p:cNvSpPr txBox="1"/>
          <p:nvPr/>
        </p:nvSpPr>
        <p:spPr>
          <a:xfrm>
            <a:off x="8753061" y="3570311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EC50B-7C03-E0C8-0E43-E316ACCE7C4C}"/>
              </a:ext>
            </a:extLst>
          </p:cNvPr>
          <p:cNvSpPr txBox="1"/>
          <p:nvPr/>
        </p:nvSpPr>
        <p:spPr>
          <a:xfrm>
            <a:off x="7154103" y="3570311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42C02-2AC9-F3EE-E2C6-7D289065A2A5}"/>
              </a:ext>
            </a:extLst>
          </p:cNvPr>
          <p:cNvSpPr txBox="1"/>
          <p:nvPr/>
        </p:nvSpPr>
        <p:spPr>
          <a:xfrm>
            <a:off x="9117494" y="4080520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457205-2536-AA34-4787-DB9B98F134ED}"/>
              </a:ext>
            </a:extLst>
          </p:cNvPr>
          <p:cNvGrpSpPr/>
          <p:nvPr/>
        </p:nvGrpSpPr>
        <p:grpSpPr>
          <a:xfrm>
            <a:off x="3818697" y="3423528"/>
            <a:ext cx="1687582" cy="1103466"/>
            <a:chOff x="3818697" y="3423528"/>
            <a:chExt cx="1687582" cy="110346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34BC9-AAA3-F6D0-64C8-0096356372D5}"/>
                </a:ext>
              </a:extLst>
            </p:cNvPr>
            <p:cNvSpPr txBox="1"/>
            <p:nvPr/>
          </p:nvSpPr>
          <p:spPr>
            <a:xfrm>
              <a:off x="3818697" y="3616477"/>
              <a:ext cx="1219201" cy="83099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800" b="1" dirty="0">
                  <a:solidFill>
                    <a:srgbClr val="FF0000"/>
                  </a:solidFill>
                </a:rPr>
                <a:t>×6×5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00EDAB-9511-5F90-7F16-1097464C4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27491" r="23632" b="24584"/>
            <a:stretch/>
          </p:blipFill>
          <p:spPr>
            <a:xfrm>
              <a:off x="5002696" y="3423528"/>
              <a:ext cx="503583" cy="110346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240F6E3-18CB-2B28-C46F-9613C401B8B6}"/>
              </a:ext>
            </a:extLst>
          </p:cNvPr>
          <p:cNvSpPr txBox="1"/>
          <p:nvPr/>
        </p:nvSpPr>
        <p:spPr>
          <a:xfrm>
            <a:off x="6549886" y="4087935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3D9B16-2053-BFAC-89D8-430714360E0B}"/>
              </a:ext>
            </a:extLst>
          </p:cNvPr>
          <p:cNvSpPr txBox="1"/>
          <p:nvPr/>
        </p:nvSpPr>
        <p:spPr>
          <a:xfrm>
            <a:off x="8931966" y="4593461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47D71-835C-BD5C-0679-E12975702789}"/>
              </a:ext>
            </a:extLst>
          </p:cNvPr>
          <p:cNvSpPr txBox="1"/>
          <p:nvPr/>
        </p:nvSpPr>
        <p:spPr>
          <a:xfrm>
            <a:off x="7442750" y="4549600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0D7C13-CD14-E85B-0FA9-3DCE39E4E69B}"/>
              </a:ext>
            </a:extLst>
          </p:cNvPr>
          <p:cNvSpPr txBox="1"/>
          <p:nvPr/>
        </p:nvSpPr>
        <p:spPr>
          <a:xfrm>
            <a:off x="5657022" y="4549600"/>
            <a:ext cx="762000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1949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EF99EC3-EA34-F013-4DB7-6DC244AE4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12" y="227987"/>
            <a:ext cx="8876545" cy="6547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ED082B-0478-BA92-39BF-F587EC13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0714" y="339240"/>
            <a:ext cx="2698888" cy="80707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ar-KW" b="1" dirty="0">
                <a:solidFill>
                  <a:schemeClr val="accent4"/>
                </a:solidFill>
              </a:rPr>
              <a:t>صفحة 190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1F08F6-786D-9860-6CD5-53FBF7DFAD1F}"/>
              </a:ext>
            </a:extLst>
          </p:cNvPr>
          <p:cNvSpPr txBox="1"/>
          <p:nvPr/>
        </p:nvSpPr>
        <p:spPr>
          <a:xfrm>
            <a:off x="5976851" y="4869367"/>
            <a:ext cx="301972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مساحة المربع = ل × ل</a:t>
            </a:r>
            <a:endParaRPr lang="ar-KW" sz="3600" b="1" baseline="38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C65F8-46E1-DE87-661A-9E2817179049}"/>
              </a:ext>
            </a:extLst>
          </p:cNvPr>
          <p:cNvSpPr txBox="1"/>
          <p:nvPr/>
        </p:nvSpPr>
        <p:spPr>
          <a:xfrm>
            <a:off x="5755778" y="5453448"/>
            <a:ext cx="259074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10 × 10 = 100 م</a:t>
            </a:r>
            <a:r>
              <a:rPr lang="ar-KW" sz="3600" b="1" baseline="3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31ED8-8878-FEEF-63C8-D8410B68F7F1}"/>
              </a:ext>
            </a:extLst>
          </p:cNvPr>
          <p:cNvSpPr txBox="1"/>
          <p:nvPr/>
        </p:nvSpPr>
        <p:spPr>
          <a:xfrm>
            <a:off x="2459050" y="6062577"/>
            <a:ext cx="681824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</a:rPr>
              <a:t>المساحة السطح = 100 + 280= 380 م</a:t>
            </a:r>
            <a:r>
              <a:rPr lang="ar-KW" sz="3600" b="1" baseline="36000" dirty="0">
                <a:solidFill>
                  <a:srgbClr val="00B0F0"/>
                </a:solidFill>
              </a:rPr>
              <a:t>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2603AB-98E6-0614-4722-BE85CF02A9A9}"/>
              </a:ext>
            </a:extLst>
          </p:cNvPr>
          <p:cNvCxnSpPr>
            <a:cxnSpLocks/>
          </p:cNvCxnSpPr>
          <p:nvPr/>
        </p:nvCxnSpPr>
        <p:spPr>
          <a:xfrm>
            <a:off x="5808786" y="5064272"/>
            <a:ext cx="0" cy="902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2C819-41DC-DDBC-1F1D-B7261CA0852C}"/>
              </a:ext>
            </a:extLst>
          </p:cNvPr>
          <p:cNvGrpSpPr/>
          <p:nvPr/>
        </p:nvGrpSpPr>
        <p:grpSpPr>
          <a:xfrm>
            <a:off x="1725254" y="4545490"/>
            <a:ext cx="4103161" cy="1103472"/>
            <a:chOff x="1725254" y="4545490"/>
            <a:chExt cx="4103161" cy="11034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F7ECD3-68A0-47C3-3AAD-E5DF752E9479}"/>
                </a:ext>
              </a:extLst>
            </p:cNvPr>
            <p:cNvSpPr txBox="1"/>
            <p:nvPr/>
          </p:nvSpPr>
          <p:spPr>
            <a:xfrm>
              <a:off x="1725254" y="4889925"/>
              <a:ext cx="4103161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مساحة المثلث =           × ق × ع</a:t>
              </a:r>
              <a:endParaRPr lang="ar-KW" sz="3600" b="1" baseline="38000" dirty="0">
                <a:solidFill>
                  <a:srgbClr val="FF0000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603035-B30C-F77F-6ABB-E64D5D017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6302" y="4545490"/>
              <a:ext cx="499915" cy="110347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E991C1-5630-DDCD-28C2-686CA893E990}"/>
              </a:ext>
            </a:extLst>
          </p:cNvPr>
          <p:cNvGrpSpPr/>
          <p:nvPr/>
        </p:nvGrpSpPr>
        <p:grpSpPr>
          <a:xfrm>
            <a:off x="2459049" y="5224877"/>
            <a:ext cx="3253957" cy="1103472"/>
            <a:chOff x="2459049" y="5224877"/>
            <a:chExt cx="3253957" cy="11034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0C0943-0387-09BB-9364-C61C57E02B59}"/>
                </a:ext>
              </a:extLst>
            </p:cNvPr>
            <p:cNvSpPr txBox="1"/>
            <p:nvPr/>
          </p:nvSpPr>
          <p:spPr>
            <a:xfrm>
              <a:off x="2459049" y="5479564"/>
              <a:ext cx="2972665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× 14×10 = 70 م</a:t>
              </a:r>
              <a:r>
                <a:rPr lang="ar-KW" sz="3600" b="1" baseline="36000" dirty="0">
                  <a:solidFill>
                    <a:srgbClr val="FF0000"/>
                  </a:solidFill>
                </a:rPr>
                <a:t>2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30D1B5D-D202-0471-D8FA-7EB28F79D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3091" y="5224877"/>
              <a:ext cx="499915" cy="110347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286373C-A05B-E695-E2AB-39C05B900322}"/>
              </a:ext>
            </a:extLst>
          </p:cNvPr>
          <p:cNvSpPr txBox="1"/>
          <p:nvPr/>
        </p:nvSpPr>
        <p:spPr>
          <a:xfrm>
            <a:off x="198693" y="5489969"/>
            <a:ext cx="259631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( 4 × 70 = 280 )</a:t>
            </a:r>
            <a:endParaRPr lang="ar-KW" sz="3600" b="1" baseline="3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Custom 2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4694"/>
      </a:accent1>
      <a:accent2>
        <a:srgbClr val="23737C"/>
      </a:accent2>
      <a:accent3>
        <a:srgbClr val="489CAF"/>
      </a:accent3>
      <a:accent4>
        <a:srgbClr val="E2D02C"/>
      </a:accent4>
      <a:accent5>
        <a:srgbClr val="F26C6E"/>
      </a:accent5>
      <a:accent6>
        <a:srgbClr val="1F2938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251335_Earth Day presentation_RVA_v3.potx" id="{2E821734-A971-4A99-A887-EE8808B7446A}" vid="{74D09940-9788-4332-97C9-A3EF112A742F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59ADF-C50B-4A45-AD13-B0A8152C315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5FDF6E3-4638-4FD3-B9D7-E0E63F205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DC6638-3F1D-4CA5-A167-2F719C0876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Day slides</Template>
  <TotalTime>193</TotalTime>
  <Words>167</Words>
  <Application>Microsoft Office PowerPoint</Application>
  <PresentationFormat>شاشة عريضة</PresentationFormat>
  <Paragraphs>38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15</vt:i4>
      </vt:variant>
    </vt:vector>
  </HeadingPairs>
  <TitlesOfParts>
    <vt:vector size="30" baseType="lpstr">
      <vt:lpstr>Meiryo</vt:lpstr>
      <vt:lpstr>A Soraya</vt:lpstr>
      <vt:lpstr>Arial</vt:lpstr>
      <vt:lpstr>Calibri</vt:lpstr>
      <vt:lpstr>Geeza Pro Regular</vt:lpstr>
      <vt:lpstr>Gill Sans MT</vt:lpstr>
      <vt:lpstr>Helvetica Neue</vt:lpstr>
      <vt:lpstr>Helvetica Neue Light</vt:lpstr>
      <vt:lpstr>Noto Naskh Arabic UI</vt:lpstr>
      <vt:lpstr>Wingdings</vt:lpstr>
      <vt:lpstr>Office Theme</vt:lpstr>
      <vt:lpstr>Office Theme</vt:lpstr>
      <vt:lpstr>1_Office Theme</vt:lpstr>
      <vt:lpstr>powerpoint tutorial</vt:lpstr>
      <vt:lpstr>White</vt:lpstr>
      <vt:lpstr>(5-2): مساحة السطح - القوانين الجبرية لمساحة السطح "الحصة الثانية"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صفحة 189</vt:lpstr>
      <vt:lpstr>صفحة 190</vt:lpstr>
      <vt:lpstr>-</vt:lpstr>
      <vt:lpstr>عرض تقديمي في PowerPoint</vt:lpstr>
      <vt:lpstr>عرض تقديمي في PowerPoint</vt:lpstr>
      <vt:lpstr>صفحة 190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(5-2): مساحة السطح - القوانين الجبرية لمساحة السطح</dc:title>
  <dc:creator>نوره راشد محمد علي</dc:creator>
  <cp:lastModifiedBy>Lenovo</cp:lastModifiedBy>
  <cp:revision>10</cp:revision>
  <dcterms:created xsi:type="dcterms:W3CDTF">2022-11-22T15:35:31Z</dcterms:created>
  <dcterms:modified xsi:type="dcterms:W3CDTF">2023-05-30T17:54:26Z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